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601" r:id="rId2"/>
    <p:sldId id="5602" r:id="rId3"/>
    <p:sldId id="5605" r:id="rId4"/>
    <p:sldId id="5555" r:id="rId5"/>
    <p:sldId id="5633" r:id="rId6"/>
    <p:sldId id="5634" r:id="rId7"/>
    <p:sldId id="5635" r:id="rId8"/>
    <p:sldId id="5610" r:id="rId9"/>
    <p:sldId id="5612" r:id="rId10"/>
    <p:sldId id="5613" r:id="rId11"/>
    <p:sldId id="5619" r:id="rId12"/>
    <p:sldId id="5615" r:id="rId13"/>
    <p:sldId id="5616" r:id="rId14"/>
    <p:sldId id="5636" r:id="rId15"/>
    <p:sldId id="5625" r:id="rId16"/>
    <p:sldId id="5626" r:id="rId17"/>
    <p:sldId id="5630" r:id="rId18"/>
    <p:sldId id="5632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8" orient="horz" pos="259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  <p15:guide id="10" pos="5375" userDrawn="1">
          <p15:clr>
            <a:srgbClr val="A4A3A4"/>
          </p15:clr>
        </p15:guide>
        <p15:guide id="11" orient="horz" pos="2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2E7"/>
    <a:srgbClr val="3B3838"/>
    <a:srgbClr val="F2F2F2"/>
    <a:srgbClr val="FEF9F8"/>
    <a:srgbClr val="F0EFF3"/>
    <a:srgbClr val="F1F1F3"/>
    <a:srgbClr val="CBB195"/>
    <a:srgbClr val="C2A484"/>
    <a:srgbClr val="846442"/>
    <a:srgbClr val="D0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311" autoAdjust="0"/>
  </p:normalViewPr>
  <p:slideViewPr>
    <p:cSldViewPr showGuides="1">
      <p:cViewPr varScale="1">
        <p:scale>
          <a:sx n="95" d="100"/>
          <a:sy n="95" d="100"/>
        </p:scale>
        <p:origin x="804" y="72"/>
      </p:cViewPr>
      <p:guideLst>
        <p:guide pos="2880"/>
        <p:guide pos="385"/>
        <p:guide orient="horz" pos="259"/>
        <p:guide orient="horz" pos="1620"/>
        <p:guide pos="5375"/>
        <p:guide orient="horz" pos="2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8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3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2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D8D3FDD-8F49-4E9E-9989-6E4EA162209F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DF6357D-4DB5-4E4E-AC36-720C6108B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84697"/>
            <a:ext cx="6552727" cy="3374107"/>
          </a:xfrm>
          <a:prstGeom prst="rect">
            <a:avLst/>
          </a:prstGeom>
        </p:spPr>
      </p:pic>
      <p:pic>
        <p:nvPicPr>
          <p:cNvPr id="21" name="守护甜心 - 唯美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0608" y="0"/>
            <a:ext cx="609600" cy="609600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2555776" y="1563638"/>
            <a:ext cx="2895756" cy="18909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多功能</a:t>
            </a:r>
            <a:endParaRPr lang="en-US" altLang="zh-CN" sz="4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  <a:cs typeface="+mn-ea"/>
            </a:endParaRPr>
          </a:p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社区中心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分层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三、研究思路</a:t>
            </a:r>
          </a:p>
        </p:txBody>
      </p:sp>
      <p:grpSp>
        <p:nvGrpSpPr>
          <p:cNvPr id="32" name="4"/>
          <p:cNvGrpSpPr>
            <a:grpSpLocks noChangeAspect="1"/>
          </p:cNvGrpSpPr>
          <p:nvPr/>
        </p:nvGrpSpPr>
        <p:grpSpPr>
          <a:xfrm>
            <a:off x="706060" y="1563638"/>
            <a:ext cx="7721498" cy="1738258"/>
            <a:chOff x="594360" y="1648541"/>
            <a:chExt cx="7934164" cy="1786131"/>
          </a:xfrm>
          <a:solidFill>
            <a:srgbClr val="044491"/>
          </a:solidFill>
        </p:grpSpPr>
        <p:sp>
          <p:nvSpPr>
            <p:cNvPr id="33" name="矩形 32"/>
            <p:cNvSpPr/>
            <p:nvPr/>
          </p:nvSpPr>
          <p:spPr>
            <a:xfrm>
              <a:off x="594360" y="3077483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94360" y="3077483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1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578933" y="2719382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78933" y="2719382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2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563394" y="236297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3394" y="236297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3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535133" y="200482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535133" y="200482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4</a:t>
              </a:r>
            </a:p>
          </p:txBody>
        </p:sp>
        <p:sp>
          <p:nvSpPr>
            <p:cNvPr id="41" name="弧形 40"/>
            <p:cNvSpPr/>
            <p:nvPr/>
          </p:nvSpPr>
          <p:spPr>
            <a:xfrm>
              <a:off x="3989064" y="2030417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>
              <a:off x="5967410" y="1682758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3" name="任意多边形: 形状 22"/>
            <p:cNvSpPr/>
            <p:nvPr/>
          </p:nvSpPr>
          <p:spPr>
            <a:xfrm>
              <a:off x="2129769" y="1648541"/>
              <a:ext cx="691271" cy="13196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895" y="0"/>
                  </a:moveTo>
                  <a:cubicBezTo>
                    <a:pt x="48270" y="0"/>
                    <a:pt x="40468" y="4083"/>
                    <a:pt x="40468" y="9127"/>
                  </a:cubicBezTo>
                  <a:cubicBezTo>
                    <a:pt x="40468" y="14172"/>
                    <a:pt x="48270" y="18255"/>
                    <a:pt x="57895" y="18255"/>
                  </a:cubicBezTo>
                  <a:cubicBezTo>
                    <a:pt x="67520" y="18255"/>
                    <a:pt x="75317" y="14172"/>
                    <a:pt x="75317" y="9127"/>
                  </a:cubicBezTo>
                  <a:cubicBezTo>
                    <a:pt x="75317" y="4083"/>
                    <a:pt x="67520" y="0"/>
                    <a:pt x="57895" y="0"/>
                  </a:cubicBezTo>
                  <a:close/>
                  <a:moveTo>
                    <a:pt x="54674" y="21872"/>
                  </a:moveTo>
                  <a:cubicBezTo>
                    <a:pt x="48631" y="21827"/>
                    <a:pt x="46939" y="22483"/>
                    <a:pt x="46939" y="22483"/>
                  </a:cubicBezTo>
                  <a:lnTo>
                    <a:pt x="11187" y="34944"/>
                  </a:lnTo>
                  <a:cubicBezTo>
                    <a:pt x="10205" y="35166"/>
                    <a:pt x="9325" y="35477"/>
                    <a:pt x="8558" y="35861"/>
                  </a:cubicBezTo>
                  <a:cubicBezTo>
                    <a:pt x="7249" y="36527"/>
                    <a:pt x="6307" y="37411"/>
                    <a:pt x="6008" y="38427"/>
                  </a:cubicBezTo>
                  <a:lnTo>
                    <a:pt x="107" y="58561"/>
                  </a:lnTo>
                  <a:cubicBezTo>
                    <a:pt x="-626" y="61044"/>
                    <a:pt x="2606" y="63361"/>
                    <a:pt x="7351" y="63744"/>
                  </a:cubicBezTo>
                  <a:cubicBezTo>
                    <a:pt x="12090" y="64127"/>
                    <a:pt x="16541" y="62438"/>
                    <a:pt x="17275" y="59950"/>
                  </a:cubicBezTo>
                  <a:lnTo>
                    <a:pt x="21472" y="41494"/>
                  </a:lnTo>
                  <a:lnTo>
                    <a:pt x="42301" y="34038"/>
                  </a:lnTo>
                  <a:lnTo>
                    <a:pt x="42301" y="59588"/>
                  </a:lnTo>
                  <a:cubicBezTo>
                    <a:pt x="42301" y="59588"/>
                    <a:pt x="42172" y="60272"/>
                    <a:pt x="43046" y="60777"/>
                  </a:cubicBezTo>
                  <a:cubicBezTo>
                    <a:pt x="43813" y="61216"/>
                    <a:pt x="45957" y="61638"/>
                    <a:pt x="45963" y="61638"/>
                  </a:cubicBezTo>
                  <a:lnTo>
                    <a:pt x="43227" y="115450"/>
                  </a:lnTo>
                  <a:cubicBezTo>
                    <a:pt x="43227" y="117961"/>
                    <a:pt x="47114" y="120000"/>
                    <a:pt x="51915" y="120000"/>
                  </a:cubicBezTo>
                  <a:cubicBezTo>
                    <a:pt x="56716" y="120000"/>
                    <a:pt x="60603" y="117961"/>
                    <a:pt x="60603" y="115450"/>
                  </a:cubicBezTo>
                  <a:lnTo>
                    <a:pt x="63153" y="65272"/>
                  </a:lnTo>
                  <a:lnTo>
                    <a:pt x="98775" y="72738"/>
                  </a:lnTo>
                  <a:lnTo>
                    <a:pt x="97720" y="90444"/>
                  </a:lnTo>
                  <a:cubicBezTo>
                    <a:pt x="97720" y="92955"/>
                    <a:pt x="101607" y="94994"/>
                    <a:pt x="106403" y="94994"/>
                  </a:cubicBezTo>
                  <a:cubicBezTo>
                    <a:pt x="111204" y="94994"/>
                    <a:pt x="115091" y="92955"/>
                    <a:pt x="115091" y="90444"/>
                  </a:cubicBezTo>
                  <a:lnTo>
                    <a:pt x="115734" y="69961"/>
                  </a:lnTo>
                  <a:cubicBezTo>
                    <a:pt x="115734" y="68005"/>
                    <a:pt x="113387" y="66338"/>
                    <a:pt x="110093" y="65688"/>
                  </a:cubicBezTo>
                  <a:lnTo>
                    <a:pt x="77641" y="57816"/>
                  </a:lnTo>
                  <a:lnTo>
                    <a:pt x="76992" y="44138"/>
                  </a:lnTo>
                  <a:lnTo>
                    <a:pt x="107125" y="52783"/>
                  </a:lnTo>
                  <a:cubicBezTo>
                    <a:pt x="111334" y="53988"/>
                    <a:pt x="116631" y="53177"/>
                    <a:pt x="118933" y="50972"/>
                  </a:cubicBezTo>
                  <a:cubicBezTo>
                    <a:pt x="121235" y="48766"/>
                    <a:pt x="119689" y="46011"/>
                    <a:pt x="115480" y="44800"/>
                  </a:cubicBezTo>
                  <a:lnTo>
                    <a:pt x="79909" y="34605"/>
                  </a:lnTo>
                  <a:cubicBezTo>
                    <a:pt x="78820" y="34294"/>
                    <a:pt x="77523" y="34111"/>
                    <a:pt x="76631" y="33894"/>
                  </a:cubicBezTo>
                  <a:lnTo>
                    <a:pt x="76118" y="25872"/>
                  </a:lnTo>
                  <a:cubicBezTo>
                    <a:pt x="76118" y="25872"/>
                    <a:pt x="76016" y="23194"/>
                    <a:pt x="62279" y="22211"/>
                  </a:cubicBezTo>
                  <a:cubicBezTo>
                    <a:pt x="59193" y="21988"/>
                    <a:pt x="56688" y="21888"/>
                    <a:pt x="54674" y="218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06059" y="2954808"/>
            <a:ext cx="2053305" cy="1999284"/>
            <a:chOff x="378948" y="3325188"/>
            <a:chExt cx="2737739" cy="2665711"/>
          </a:xfrm>
        </p:grpSpPr>
        <p:sp>
          <p:nvSpPr>
            <p:cNvPr id="45" name="矩形 44"/>
            <p:cNvSpPr/>
            <p:nvPr/>
          </p:nvSpPr>
          <p:spPr>
            <a:xfrm>
              <a:off x="378948" y="3821417"/>
              <a:ext cx="2709051" cy="2169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地下共有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层，包括停车场、健身房和游泳馆。我们设想地下的停车场拥有先进的智能导航系统，帮助居民快速找到停车位。健身房和游泳馆将配备高级健身设备、游泳池和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SPA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设施，提供全面的健身和休闲体验。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地下层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6020" y="2583551"/>
            <a:ext cx="2054109" cy="2047358"/>
            <a:chOff x="377876" y="3325188"/>
            <a:chExt cx="2738811" cy="2729809"/>
          </a:xfrm>
        </p:grpSpPr>
        <p:sp>
          <p:nvSpPr>
            <p:cNvPr id="48" name="矩形 47"/>
            <p:cNvSpPr/>
            <p:nvPr/>
          </p:nvSpPr>
          <p:spPr>
            <a:xfrm>
              <a:off x="377876" y="3885516"/>
              <a:ext cx="2628360" cy="21694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社区中心的大厅，作为欢迎居民和访客的入口。这个空间将设计舒适而宽敞，提供休息区、接待台和信息中心，以满足居民的需求。休息区有免费按摩椅，解决用户的腰酸背刺疼。接待台附近提供数字轮椅，为残疾人提供服务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617291" y="2262430"/>
            <a:ext cx="2003145" cy="2202340"/>
            <a:chOff x="445828" y="3325188"/>
            <a:chExt cx="2670859" cy="2936451"/>
          </a:xfrm>
        </p:grpSpPr>
        <p:sp>
          <p:nvSpPr>
            <p:cNvPr id="51" name="矩形 50"/>
            <p:cNvSpPr/>
            <p:nvPr/>
          </p:nvSpPr>
          <p:spPr>
            <a:xfrm>
              <a:off x="445828" y="3833626"/>
              <a:ext cx="2560408" cy="24280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2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商场区域，拥有各类商店、饭店和超市。我们设想商场将提供多样化的购物选择，包括时尚品牌、生活用品和特色店铺。饭店将提供各种美食选择，从快餐到高级餐厅，满足居民的不同口味。超市将提供日常用品和食品，方便居民的购物需求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2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5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537598" y="1902751"/>
            <a:ext cx="2011043" cy="2601266"/>
            <a:chOff x="435297" y="3325188"/>
            <a:chExt cx="2681390" cy="3468352"/>
          </a:xfrm>
        </p:grpSpPr>
        <p:sp>
          <p:nvSpPr>
            <p:cNvPr id="70" name="矩形 69"/>
            <p:cNvSpPr/>
            <p:nvPr/>
          </p:nvSpPr>
          <p:spPr>
            <a:xfrm>
              <a:off x="435297" y="3848462"/>
              <a:ext cx="2570939" cy="294507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6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10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医院区域，包括门诊、急诊和住院部。我们设想门诊将提供全面的医疗服务，诊断与简单的治疗均由机器人完成，复杂的工作由人类完成；急诊将紧急响应和处理紧急医疗情况，所有设施均为人工；住院部将提供舒适的住院环境，配备先进的医疗设施和专业护理团队，有机器人陪伴，让用户感到家的温暖。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6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10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DB834-C59B-B5E9-8C98-E5E90AFE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6" y="1810353"/>
            <a:ext cx="1143040" cy="1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298FE2-10CC-0012-EBD4-24D8DC86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26" y="1534115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8626F7D-D22B-A8E8-E540-F9090BAB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74" y="1043720"/>
            <a:ext cx="1214264" cy="12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A5F10F3-48A0-1E45-B836-EA25C808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24" y="692294"/>
            <a:ext cx="1214265" cy="12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三、研究过程</a:t>
            </a:r>
          </a:p>
        </p:txBody>
      </p:sp>
      <p:sp>
        <p:nvSpPr>
          <p:cNvPr id="89" name="Freeform 7"/>
          <p:cNvSpPr/>
          <p:nvPr/>
        </p:nvSpPr>
        <p:spPr bwMode="auto">
          <a:xfrm rot="16200000">
            <a:off x="4231181" y="2064269"/>
            <a:ext cx="853512" cy="1114551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4" name="Freeform 5"/>
          <p:cNvSpPr/>
          <p:nvPr/>
        </p:nvSpPr>
        <p:spPr bwMode="auto">
          <a:xfrm rot="16200000">
            <a:off x="3978207" y="1199758"/>
            <a:ext cx="1204010" cy="1270001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9" name="Freeform 6"/>
          <p:cNvSpPr/>
          <p:nvPr/>
        </p:nvSpPr>
        <p:spPr bwMode="auto">
          <a:xfrm rot="16200000">
            <a:off x="4247313" y="3265346"/>
            <a:ext cx="821249" cy="1108685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6" name="Freeform 8"/>
          <p:cNvSpPr/>
          <p:nvPr/>
        </p:nvSpPr>
        <p:spPr bwMode="auto">
          <a:xfrm rot="16200000">
            <a:off x="4079397" y="2660408"/>
            <a:ext cx="850579" cy="1139483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278295" y="3847510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层是多种俱乐部区域，为居民提供各种娱乐和社交活动的场所。我们设想设立运动俱乐部、音乐俱乐部、艺术俱乐部和儿童俱乐部等，提供丰富多样的活动和课程，满足居民的兴趣和需求。</a:t>
            </a:r>
          </a:p>
        </p:txBody>
      </p:sp>
      <p:sp>
        <p:nvSpPr>
          <p:cNvPr id="111" name="TextBox 76"/>
          <p:cNvSpPr txBox="1"/>
          <p:nvPr/>
        </p:nvSpPr>
        <p:spPr>
          <a:xfrm>
            <a:off x="5278295" y="3572471"/>
            <a:ext cx="11086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5278295" y="2618266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顶部是露台空中公园，设有种植花草、小径和太空漫步设施，为居民提供休闲和娱乐的场所。这个空中公园将提供独特的景观，让居民可以欣赏美景并享受户外活动。</a:t>
            </a:r>
          </a:p>
        </p:txBody>
      </p:sp>
      <p:sp>
        <p:nvSpPr>
          <p:cNvPr id="113" name="TextBox 76"/>
          <p:cNvSpPr txBox="1"/>
          <p:nvPr/>
        </p:nvSpPr>
        <p:spPr>
          <a:xfrm>
            <a:off x="5278295" y="2343227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顶部天台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893126" y="3176643"/>
            <a:ext cx="2916581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层是出租区域，为企业或个人提供创新办公和休闲空间。我们设想这些楼层将设计成现代化的办公室和灵活的休闲区，满足不同工作和放松需求。</a:t>
            </a:r>
          </a:p>
        </p:txBody>
      </p:sp>
      <p:sp>
        <p:nvSpPr>
          <p:cNvPr id="115" name="TextBox 76"/>
          <p:cNvSpPr txBox="1"/>
          <p:nvPr/>
        </p:nvSpPr>
        <p:spPr>
          <a:xfrm>
            <a:off x="2670224" y="2901604"/>
            <a:ext cx="11394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893126" y="1947399"/>
            <a:ext cx="2916581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树屋。</a:t>
            </a:r>
          </a:p>
        </p:txBody>
      </p:sp>
      <p:sp>
        <p:nvSpPr>
          <p:cNvPr id="117" name="TextBox 76"/>
          <p:cNvSpPr txBox="1"/>
          <p:nvPr/>
        </p:nvSpPr>
        <p:spPr>
          <a:xfrm>
            <a:off x="2806939" y="1672360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天台上层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C6F97E-69D4-F385-E248-793FC4EA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9" y="2249456"/>
            <a:ext cx="521609" cy="5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7F753B-7AB7-74A8-EA97-01CB0F37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64" y="1570641"/>
            <a:ext cx="579692" cy="5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1EE9899-E768-90D6-113D-E8362893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79" y="2888112"/>
            <a:ext cx="577062" cy="5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620648A-B793-29E5-FE24-9642B775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40" y="3486157"/>
            <a:ext cx="623421" cy="62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附件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8F3596-E21A-CB94-234C-F8B4BE37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1779"/>
            <a:ext cx="1074986" cy="42999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566C4B-8060-4744-0BF7-5DFAF19B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93" y="71750"/>
            <a:ext cx="6428571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总结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发展过程（预测）</a:t>
            </a: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2419262" y="1979520"/>
            <a:ext cx="201017" cy="153755"/>
            <a:chOff x="1996826" y="3569413"/>
            <a:chExt cx="368003" cy="281480"/>
          </a:xfrm>
        </p:grpSpPr>
        <p:grpSp>
          <p:nvGrpSpPr>
            <p:cNvPr id="4" name="组合 3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953845" y="1515537"/>
            <a:ext cx="1081720" cy="1081720"/>
            <a:chOff x="1284922" y="2135144"/>
            <a:chExt cx="1442627" cy="1442627"/>
          </a:xfrm>
        </p:grpSpPr>
        <p:sp>
          <p:nvSpPr>
            <p:cNvPr id="12" name="圆角矩形 11"/>
            <p:cNvSpPr/>
            <p:nvPr/>
          </p:nvSpPr>
          <p:spPr>
            <a:xfrm>
              <a:off x="1284922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文本框 47"/>
            <p:cNvSpPr txBox="1"/>
            <p:nvPr/>
          </p:nvSpPr>
          <p:spPr>
            <a:xfrm>
              <a:off x="1750551" y="2343379"/>
              <a:ext cx="511369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9552" y="3003798"/>
            <a:ext cx="1910307" cy="686352"/>
            <a:chOff x="1097103" y="3861842"/>
            <a:chExt cx="2783947" cy="915348"/>
          </a:xfrm>
        </p:grpSpPr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🏠小型社区中心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16200000">
            <a:off x="4469393" y="1979519"/>
            <a:ext cx="201017" cy="153755"/>
            <a:chOff x="1996826" y="3569413"/>
            <a:chExt cx="368003" cy="281480"/>
          </a:xfrm>
        </p:grpSpPr>
        <p:grpSp>
          <p:nvGrpSpPr>
            <p:cNvPr id="19" name="组合 18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3003976" y="1515537"/>
            <a:ext cx="1081720" cy="1081720"/>
            <a:chOff x="4009743" y="2135144"/>
            <a:chExt cx="1442627" cy="1442627"/>
          </a:xfrm>
        </p:grpSpPr>
        <p:sp>
          <p:nvSpPr>
            <p:cNvPr id="26" name="圆角矩形 25"/>
            <p:cNvSpPr/>
            <p:nvPr/>
          </p:nvSpPr>
          <p:spPr>
            <a:xfrm>
              <a:off x="4009743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文本框 82"/>
            <p:cNvSpPr txBox="1"/>
            <p:nvPr/>
          </p:nvSpPr>
          <p:spPr>
            <a:xfrm>
              <a:off x="4439029" y="2343379"/>
              <a:ext cx="584055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89683" y="3003798"/>
            <a:ext cx="1910307" cy="686352"/>
            <a:chOff x="1097103" y="3861842"/>
            <a:chExt cx="2783947" cy="915348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🏬多功能社区中心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2027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 rot="16200000">
            <a:off x="6519524" y="1979519"/>
            <a:ext cx="201017" cy="153755"/>
            <a:chOff x="1996826" y="3569413"/>
            <a:chExt cx="368003" cy="281480"/>
          </a:xfrm>
        </p:grpSpPr>
        <p:grpSp>
          <p:nvGrpSpPr>
            <p:cNvPr id="33" name="组合 32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5054107" y="1515537"/>
            <a:ext cx="1081720" cy="1081720"/>
            <a:chOff x="6734564" y="2135144"/>
            <a:chExt cx="1442627" cy="1442627"/>
          </a:xfrm>
        </p:grpSpPr>
        <p:sp>
          <p:nvSpPr>
            <p:cNvPr id="40" name="圆角矩形 39"/>
            <p:cNvSpPr/>
            <p:nvPr/>
          </p:nvSpPr>
          <p:spPr>
            <a:xfrm>
              <a:off x="673456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文本框 93"/>
            <p:cNvSpPr txBox="1"/>
            <p:nvPr/>
          </p:nvSpPr>
          <p:spPr>
            <a:xfrm>
              <a:off x="7168126" y="2343379"/>
              <a:ext cx="575504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9814" y="3003797"/>
            <a:ext cx="1910307" cy="686096"/>
            <a:chOff x="1097103" y="3861842"/>
            <a:chExt cx="2783947" cy="915007"/>
          </a:xfrm>
        </p:grpSpPr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🏢超级社区中心（本文）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2030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104239" y="1515537"/>
            <a:ext cx="1081720" cy="1081720"/>
            <a:chOff x="9459384" y="2135144"/>
            <a:chExt cx="1442627" cy="1442627"/>
          </a:xfrm>
        </p:grpSpPr>
        <p:sp>
          <p:nvSpPr>
            <p:cNvPr id="47" name="圆角矩形 46"/>
            <p:cNvSpPr/>
            <p:nvPr/>
          </p:nvSpPr>
          <p:spPr>
            <a:xfrm>
              <a:off x="945938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104"/>
            <p:cNvSpPr txBox="1"/>
            <p:nvPr/>
          </p:nvSpPr>
          <p:spPr>
            <a:xfrm>
              <a:off x="9894014" y="2343379"/>
              <a:ext cx="573367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89946" y="3003797"/>
            <a:ext cx="1910307" cy="686096"/>
            <a:chOff x="1097103" y="3861842"/>
            <a:chExt cx="2783947" cy="915007"/>
          </a:xfrm>
        </p:grpSpPr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微软雅黑" panose="020B0503020204020204" pitchFamily="34" charset="-122"/>
                </a:rPr>
                <a:t>🏙普遍式社区中心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highlight>
                  <a:srgbClr val="0000FF"/>
                </a:highlight>
                <a:latin typeface="+mn-ea"/>
                <a:cs typeface="+mn-ea"/>
                <a:sym typeface="+mn-lt"/>
              </a:rPr>
              <a:t>👍➕⭐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感谢观看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611560" y="1059581"/>
            <a:ext cx="203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作者列表：</a:t>
            </a:r>
          </a:p>
        </p:txBody>
      </p:sp>
      <p:sp>
        <p:nvSpPr>
          <p:cNvPr id="6" name="圆角矩形 3"/>
          <p:cNvSpPr>
            <a:spLocks noChangeAspect="1" noChangeArrowheads="1"/>
          </p:cNvSpPr>
          <p:nvPr/>
        </p:nvSpPr>
        <p:spPr bwMode="auto">
          <a:xfrm>
            <a:off x="66556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1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152254" y="2581051"/>
            <a:ext cx="8996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ChatGPT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15225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数据提供者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9" name="圆角矩形 3"/>
          <p:cNvSpPr>
            <a:spLocks noChangeAspect="1" noChangeArrowheads="1"/>
          </p:cNvSpPr>
          <p:nvPr/>
        </p:nvSpPr>
        <p:spPr bwMode="auto">
          <a:xfrm>
            <a:off x="66556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2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1152254" y="3229123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百度</a:t>
            </a: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1152253" y="3505349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图片提供者、数据修正者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3" name="圆角矩形 3"/>
          <p:cNvSpPr>
            <a:spLocks noChangeAspect="1" noChangeArrowheads="1"/>
          </p:cNvSpPr>
          <p:nvPr/>
        </p:nvSpPr>
        <p:spPr bwMode="auto">
          <a:xfrm>
            <a:off x="66556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3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115225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柚子设计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115225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模板制作者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6" name="圆角矩形 3"/>
          <p:cNvSpPr>
            <a:spLocks noChangeAspect="1" noChangeArrowheads="1"/>
          </p:cNvSpPr>
          <p:nvPr/>
        </p:nvSpPr>
        <p:spPr bwMode="auto">
          <a:xfrm>
            <a:off x="498604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4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5472734" y="2581051"/>
            <a:ext cx="95090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面孔</a:t>
            </a:r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/</a:t>
            </a:r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黄尧</a:t>
            </a:r>
          </a:p>
        </p:txBody>
      </p:sp>
      <p:sp>
        <p:nvSpPr>
          <p:cNvPr id="18" name="文本框 8"/>
          <p:cNvSpPr txBox="1">
            <a:spLocks noChangeArrowheads="1"/>
          </p:cNvSpPr>
          <p:nvPr/>
        </p:nvSpPr>
        <p:spPr bwMode="auto">
          <a:xfrm>
            <a:off x="547273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创意者、整合者、信息完善者、图片提供者、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9" name="圆角矩形 3"/>
          <p:cNvSpPr>
            <a:spLocks noChangeAspect="1" noChangeArrowheads="1"/>
          </p:cNvSpPr>
          <p:nvPr/>
        </p:nvSpPr>
        <p:spPr bwMode="auto">
          <a:xfrm>
            <a:off x="498604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图</a:t>
            </a: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5472734" y="3229123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图片来源</a:t>
            </a:r>
          </a:p>
        </p:txBody>
      </p:sp>
      <p:sp>
        <p:nvSpPr>
          <p:cNvPr id="21" name="文本框 8"/>
          <p:cNvSpPr txBox="1">
            <a:spLocks noChangeArrowheads="1"/>
          </p:cNvSpPr>
          <p:nvPr/>
        </p:nvSpPr>
        <p:spPr bwMode="auto">
          <a:xfrm>
            <a:off x="5472733" y="3505349"/>
            <a:ext cx="3131715" cy="3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第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14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页：左图：由面孔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黄尧使用画图绘制；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              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右图：搜集自百度网，由面孔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黄尧拼图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22" name="圆角矩形 3"/>
          <p:cNvSpPr>
            <a:spLocks noChangeAspect="1" noChangeArrowheads="1"/>
          </p:cNvSpPr>
          <p:nvPr/>
        </p:nvSpPr>
        <p:spPr bwMode="auto">
          <a:xfrm>
            <a:off x="498604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©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547273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版权所有</a:t>
            </a: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47273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铁皮青有限公司、面孔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黄尧合法持有版权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©2023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53" y="884697"/>
            <a:ext cx="3374107" cy="3374107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3533018" y="1962801"/>
            <a:ext cx="1584176" cy="12178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564162" y="555526"/>
            <a:ext cx="2629748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创新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39952" y="740702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01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4564162" y="1361825"/>
            <a:ext cx="2629748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39952" y="155238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02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3" name="矩形 23"/>
          <p:cNvSpPr>
            <a:spLocks noChangeArrowheads="1"/>
          </p:cNvSpPr>
          <p:nvPr/>
        </p:nvSpPr>
        <p:spPr bwMode="auto">
          <a:xfrm>
            <a:off x="4564162" y="2169856"/>
            <a:ext cx="2629747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分层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39952" y="2364068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03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4564162" y="297615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附件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9952" y="3175751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04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02852" y="1961487"/>
            <a:ext cx="130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26" name="矩形 23"/>
          <p:cNvSpPr>
            <a:spLocks noChangeArrowheads="1"/>
          </p:cNvSpPr>
          <p:nvPr/>
        </p:nvSpPr>
        <p:spPr bwMode="auto">
          <a:xfrm>
            <a:off x="4571999" y="378418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总结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47789" y="398743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05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26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3160127" y="2158371"/>
            <a:ext cx="2823747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创新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2689" y="1923678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4955" y="1487141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可持续能源</a:t>
            </a:r>
          </a:p>
        </p:txBody>
      </p:sp>
      <p:sp>
        <p:nvSpPr>
          <p:cNvPr id="95" name="矩形 94"/>
          <p:cNvSpPr/>
          <p:nvPr/>
        </p:nvSpPr>
        <p:spPr>
          <a:xfrm>
            <a:off x="5366135" y="929044"/>
            <a:ext cx="2752895" cy="909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社区中心将整合智能导航系统、自动化服务机器人和无线充电设备等，提升用户体验和便利性。每层的墙面上将安装智能屏幕，可以实现导航、导购、机器人客服、人工客服等。智能屏幕上有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VR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设备，提供虚拟现实的导购服务。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4828" y="2345715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智能科技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188599" y="2392581"/>
            <a:ext cx="2752895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社区中心将采用太阳能发电和风能发电系统，用于部分供电需求，以减少对传统能源的依赖，提倡绿色环保理念。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86270-A3E0-53D8-2057-74E3D15B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3" y="2668880"/>
            <a:ext cx="2416213" cy="24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2689" y="1703763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4955" y="1267226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社交互动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8472" y="1179766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社区中心将定期举办艺术展览，展示本地艺术家的作品，为居民提供文化艺术鉴赏的机会。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4828" y="2125800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艺术展示</a:t>
            </a:r>
          </a:p>
        </p:txBody>
      </p:sp>
      <p:sp>
        <p:nvSpPr>
          <p:cNvPr id="97" name="矩形 96"/>
          <p:cNvSpPr/>
          <p:nvPr/>
        </p:nvSpPr>
        <p:spPr>
          <a:xfrm>
            <a:off x="1188599" y="2172666"/>
            <a:ext cx="275289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社区中心的各个区域将设置互动装置，例如互动墙面和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VR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设备，提供与居民之间的社交互动和娱乐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体验。包括单机游戏、联机游戏等，不需要再去网吧就能打游戏了。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967B4C-1118-A5FF-AC80-616F9B02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4" y="2571750"/>
            <a:ext cx="2348938" cy="23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2689" y="1674836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4955" y="1238299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文化活动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8472" y="1150839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社区中心将为每一位用户创建账户，保存用户所有信息，可以多端访问，以提供个性化的服务。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4828" y="2096873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电子档案</a:t>
            </a:r>
          </a:p>
        </p:txBody>
      </p:sp>
      <p:sp>
        <p:nvSpPr>
          <p:cNvPr id="97" name="矩形 96"/>
          <p:cNvSpPr/>
          <p:nvPr/>
        </p:nvSpPr>
        <p:spPr>
          <a:xfrm>
            <a:off x="1188599" y="2143739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社区中心将组织各种文化活动，如定期的音乐会、表演、讲座等，丰富居民的精神文化生活。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B6A02B-5DAA-42A2-7E78-1021CFE9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99" y="2578779"/>
            <a:ext cx="2449673" cy="24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5443557" y="2067694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厕所数字化</a:t>
            </a:r>
          </a:p>
        </p:txBody>
      </p:sp>
      <p:sp>
        <p:nvSpPr>
          <p:cNvPr id="97" name="矩形 96"/>
          <p:cNvSpPr/>
          <p:nvPr/>
        </p:nvSpPr>
        <p:spPr>
          <a:xfrm>
            <a:off x="5030202" y="2985350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社区中心的厕所中可以诊断用户的便尿情况，并保存到电子档案中，与医疗中心互通。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E80A58-F8CD-990C-1CF6-218CDB4A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01" y="1153852"/>
            <a:ext cx="3123828" cy="31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64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概述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ℹ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概述</a:t>
            </a:r>
          </a:p>
        </p:txBody>
      </p:sp>
      <p:cxnSp>
        <p:nvCxnSpPr>
          <p:cNvPr id="32" name="Straight Connector 8"/>
          <p:cNvCxnSpPr/>
          <p:nvPr/>
        </p:nvCxnSpPr>
        <p:spPr>
          <a:xfrm>
            <a:off x="686999" y="3828174"/>
            <a:ext cx="7770003" cy="0"/>
          </a:xfrm>
          <a:prstGeom prst="line">
            <a:avLst/>
          </a:prstGeom>
          <a:ln w="3175">
            <a:solidFill>
              <a:srgbClr val="7F8C8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"/>
          <p:cNvSpPr/>
          <p:nvPr/>
        </p:nvSpPr>
        <p:spPr>
          <a:xfrm>
            <a:off x="1670292" y="3653065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Oval 10"/>
          <p:cNvSpPr/>
          <p:nvPr/>
        </p:nvSpPr>
        <p:spPr>
          <a:xfrm>
            <a:off x="3557939" y="3653065"/>
            <a:ext cx="127552" cy="1275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5440922" y="3653065"/>
            <a:ext cx="127552" cy="1275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Oval 12"/>
          <p:cNvSpPr/>
          <p:nvPr/>
        </p:nvSpPr>
        <p:spPr>
          <a:xfrm>
            <a:off x="7323907" y="3653065"/>
            <a:ext cx="127552" cy="1275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138271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占地面积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15"/>
          <p:cNvSpPr txBox="1"/>
          <p:nvPr/>
        </p:nvSpPr>
        <p:spPr>
          <a:xfrm>
            <a:off x="3411424" y="3845417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高度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515334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功能数量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7036329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建造成本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Rounded Rectangle 18"/>
          <p:cNvSpPr/>
          <p:nvPr/>
        </p:nvSpPr>
        <p:spPr>
          <a:xfrm>
            <a:off x="675872" y="3148774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ounded Rectangle 19"/>
          <p:cNvSpPr/>
          <p:nvPr/>
        </p:nvSpPr>
        <p:spPr>
          <a:xfrm>
            <a:off x="2550883" y="2903379"/>
            <a:ext cx="2945839" cy="9567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ounded Rectangle 20"/>
          <p:cNvSpPr/>
          <p:nvPr/>
        </p:nvSpPr>
        <p:spPr>
          <a:xfrm>
            <a:off x="4441839" y="2657981"/>
            <a:ext cx="2945839" cy="9567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ounded Rectangle 21"/>
          <p:cNvSpPr/>
          <p:nvPr/>
        </p:nvSpPr>
        <p:spPr>
          <a:xfrm>
            <a:off x="6185623" y="2412586"/>
            <a:ext cx="2945839" cy="956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668758" y="2377755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平方米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2478307" y="2125847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4387027" y="1909929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种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6183436" y="1658022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元人民币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9" name="Rectangle 26"/>
          <p:cNvSpPr/>
          <p:nvPr/>
        </p:nvSpPr>
        <p:spPr>
          <a:xfrm>
            <a:off x="668759" y="2001611"/>
            <a:ext cx="931938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30000</a:t>
            </a:r>
          </a:p>
        </p:txBody>
      </p:sp>
      <p:sp>
        <p:nvSpPr>
          <p:cNvPr id="50" name="Rectangle 27"/>
          <p:cNvSpPr/>
          <p:nvPr/>
        </p:nvSpPr>
        <p:spPr>
          <a:xfrm>
            <a:off x="2478308" y="1741812"/>
            <a:ext cx="455846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80</a:t>
            </a:r>
          </a:p>
        </p:txBody>
      </p:sp>
      <p:sp>
        <p:nvSpPr>
          <p:cNvPr id="51" name="Rectangle 28"/>
          <p:cNvSpPr/>
          <p:nvPr/>
        </p:nvSpPr>
        <p:spPr>
          <a:xfrm>
            <a:off x="4441839" y="1505612"/>
            <a:ext cx="297149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52" name="Rectangle 29"/>
          <p:cNvSpPr/>
          <p:nvPr/>
        </p:nvSpPr>
        <p:spPr>
          <a:xfrm>
            <a:off x="6183438" y="1234967"/>
            <a:ext cx="1566727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100000000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1283"/>
  <p:tag name="MH_SECTIONID" val="1284,1285,"/>
  <p:tag name="KSO_WPP_MARK_KEY" val="b5412828-940c-4b92-8297-06b6f58218e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自定义 22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C62FF"/>
      </a:accent1>
      <a:accent2>
        <a:srgbClr val="0C62FF"/>
      </a:accent2>
      <a:accent3>
        <a:srgbClr val="0C62FF"/>
      </a:accent3>
      <a:accent4>
        <a:srgbClr val="0C62FF"/>
      </a:accent4>
      <a:accent5>
        <a:srgbClr val="0C62FF"/>
      </a:accent5>
      <a:accent6>
        <a:srgbClr val="0C62FF"/>
      </a:accent6>
      <a:hlink>
        <a:srgbClr val="0C62FF"/>
      </a:hlink>
      <a:folHlink>
        <a:srgbClr val="0C62FF"/>
      </a:folHlink>
    </a:clrScheme>
    <a:fontScheme name="Temp">
      <a:majorFont>
        <a:latin typeface="方正苏新诗柳楷简体"/>
        <a:ea typeface="方正清刻本悦宋简体"/>
        <a:cs typeface=""/>
      </a:majorFont>
      <a:minorFont>
        <a:latin typeface="方正苏新诗柳楷简体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879</Words>
  <Application>Microsoft Office PowerPoint</Application>
  <PresentationFormat>全屏显示(16:9)</PresentationFormat>
  <Paragraphs>120</Paragraphs>
  <Slides>18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MingLiU</vt:lpstr>
      <vt:lpstr>TypeLand 康熙字典體試用版</vt:lpstr>
      <vt:lpstr>方正清刻本悦宋简体</vt:lpstr>
      <vt:lpstr>方正苏新诗柳楷简体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多功能社区中心</dc:title>
  <dc:creator>ChatGPT;面孔;柚子设计</dc:creator>
  <cp:lastModifiedBy>有限公司 铁皮青</cp:lastModifiedBy>
  <cp:revision>12033</cp:revision>
  <dcterms:created xsi:type="dcterms:W3CDTF">2016-03-09T04:37:00Z</dcterms:created>
  <dcterms:modified xsi:type="dcterms:W3CDTF">2023-07-10T02:07:24Z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v1.0_mb_/nnlbJvApauUgGqQiHxLww==</vt:lpwstr>
  </property>
  <property fmtid="{D5CDD505-2E9C-101B-9397-08002B2CF9AE}" pid="4" name="ICV">
    <vt:lpwstr>9518E3F23AB5474BA5D0431BDEB3EAD0_11</vt:lpwstr>
  </property>
</Properties>
</file>